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6" r:id="rId5"/>
    <p:sldId id="264" r:id="rId6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eace Sans" panose="02000505040000020004" charset="0"/>
      <p:regular r:id="rId11"/>
    </p:embeddedFont>
    <p:embeddedFont>
      <p:font typeface="Raleway" pitchFamily="2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181"/>
    <a:srgbClr val="FAF8D2"/>
    <a:srgbClr val="14405A"/>
    <a:srgbClr val="74B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8052AA-92AE-4FB0-AFBE-81881E9BE42B}" v="1" dt="2021-03-29T19:06:41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46933-F367-40F1-9D69-1DCE74714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4FB8A-C69C-462D-9BD0-4252F8A42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3734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55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ABF506-7BAC-4804-8F18-500B9EAF31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8176"/>
            <a:ext cx="12192000" cy="684164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6AAFED-0D99-4B9D-B4F9-B39C640A5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740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36CEB-47CB-4C32-87B5-524EB2AE2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D2D87A-4DEC-4ED8-87FD-FC77796F1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544" y="82550"/>
            <a:ext cx="2254956" cy="165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32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FAF8D2"/>
          </a:solidFill>
          <a:latin typeface="Peace Sans" panose="02000505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FAF8D2"/>
          </a:solidFill>
          <a:latin typeface="Raleway" panose="020B05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AF8D2"/>
          </a:solidFill>
          <a:latin typeface="Raleway" panose="020B05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AF8D2"/>
          </a:solidFill>
          <a:latin typeface="Raleway" panose="020B05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AF8D2"/>
          </a:solidFill>
          <a:latin typeface="Raleway" panose="020B05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AF8D2"/>
          </a:solidFill>
          <a:latin typeface="Raleway" panose="020B05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FE124A4-7784-4825-AE31-17ED0FFD6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6"/>
            <a:ext cx="12192000" cy="68416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3850AD-791B-417C-9EE0-4D357EDD9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917" y="265031"/>
            <a:ext cx="3346883" cy="24036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87C3E5D-634B-4A14-9EAC-DDC18EB5F73A}"/>
              </a:ext>
            </a:extLst>
          </p:cNvPr>
          <p:cNvSpPr txBox="1"/>
          <p:nvPr/>
        </p:nvSpPr>
        <p:spPr>
          <a:xfrm>
            <a:off x="4006704" y="514267"/>
            <a:ext cx="7174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AF8D2"/>
                </a:solidFill>
                <a:latin typeface="Peace Sans" panose="02000505040000020004" pitchFamily="50" charset="0"/>
              </a:rPr>
              <a:t>We’re excited to meet you!</a:t>
            </a:r>
          </a:p>
          <a:p>
            <a:r>
              <a:rPr lang="en-US" sz="3600" dirty="0">
                <a:solidFill>
                  <a:srgbClr val="FAF8D2"/>
                </a:solidFill>
                <a:latin typeface="Peace Sans" panose="02000505040000020004" pitchFamily="50" charset="0"/>
              </a:rPr>
              <a:t>Here’s what we’ll cover today.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C434D1-19AD-4715-85BE-3C9A4B9AE2CA}"/>
              </a:ext>
            </a:extLst>
          </p:cNvPr>
          <p:cNvGrpSpPr/>
          <p:nvPr/>
        </p:nvGrpSpPr>
        <p:grpSpPr>
          <a:xfrm>
            <a:off x="643609" y="3614207"/>
            <a:ext cx="2843161" cy="2722288"/>
            <a:chOff x="735859" y="3347507"/>
            <a:chExt cx="2843161" cy="272228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861309-2E0C-43E5-A581-2DE42CF99F36}"/>
                </a:ext>
              </a:extLst>
            </p:cNvPr>
            <p:cNvSpPr txBox="1"/>
            <p:nvPr/>
          </p:nvSpPr>
          <p:spPr>
            <a:xfrm>
              <a:off x="958233" y="5608130"/>
              <a:ext cx="2398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AF8D2"/>
                  </a:solidFill>
                  <a:latin typeface="Peace Sans" panose="02000505040000020004" pitchFamily="50" charset="0"/>
                </a:rPr>
                <a:t>Introductions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25D7BF7-61AB-4999-A0E2-E2518E35F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5859" y="3347507"/>
              <a:ext cx="2843161" cy="2190632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D7BBB2E-BA1E-4A46-A8CC-43B79A2CE8E9}"/>
              </a:ext>
            </a:extLst>
          </p:cNvPr>
          <p:cNvGrpSpPr/>
          <p:nvPr/>
        </p:nvGrpSpPr>
        <p:grpSpPr>
          <a:xfrm>
            <a:off x="4209355" y="4072736"/>
            <a:ext cx="2942914" cy="2297500"/>
            <a:chOff x="4581836" y="3806036"/>
            <a:chExt cx="2942914" cy="22975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B895D88-12F3-4412-96F9-1BE5FDE794EA}"/>
                </a:ext>
              </a:extLst>
            </p:cNvPr>
            <p:cNvSpPr txBox="1"/>
            <p:nvPr/>
          </p:nvSpPr>
          <p:spPr>
            <a:xfrm>
              <a:off x="4975113" y="5641871"/>
              <a:ext cx="21563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AF8D2"/>
                  </a:solidFill>
                  <a:latin typeface="Peace Sans" panose="02000505040000020004" pitchFamily="50" charset="0"/>
                </a:rPr>
                <a:t>Railroad 101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90D91CB-9A70-4CF3-81B2-81E896ADC3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1836" y="3806036"/>
              <a:ext cx="2942914" cy="1637589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C48E900-5D4C-447F-B5EE-3B63F3D13794}"/>
              </a:ext>
            </a:extLst>
          </p:cNvPr>
          <p:cNvSpPr txBox="1"/>
          <p:nvPr/>
        </p:nvSpPr>
        <p:spPr>
          <a:xfrm>
            <a:off x="8985110" y="5890267"/>
            <a:ext cx="1928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AF8D2"/>
                </a:solidFill>
                <a:latin typeface="Peace Sans" panose="02000505040000020004" pitchFamily="50" charset="0"/>
              </a:rPr>
              <a:t>Three Asks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D5C482-5599-480F-AB49-E616F96F5A14}"/>
              </a:ext>
            </a:extLst>
          </p:cNvPr>
          <p:cNvSpPr/>
          <p:nvPr/>
        </p:nvSpPr>
        <p:spPr>
          <a:xfrm>
            <a:off x="7825770" y="2030186"/>
            <a:ext cx="4004375" cy="3674165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13DE56-FDC9-4FDA-AC58-116BB6068EF9}"/>
              </a:ext>
            </a:extLst>
          </p:cNvPr>
          <p:cNvSpPr txBox="1"/>
          <p:nvPr/>
        </p:nvSpPr>
        <p:spPr>
          <a:xfrm>
            <a:off x="7825770" y="2084449"/>
            <a:ext cx="4004375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400" b="1" dirty="0">
                <a:solidFill>
                  <a:srgbClr val="92D050"/>
                </a:solidFill>
                <a:latin typeface="Raleway" panose="020B0503030101060003" pitchFamily="34" charset="0"/>
              </a:rPr>
              <a:t>Support</a:t>
            </a:r>
            <a:r>
              <a:rPr lang="en-US" sz="1400" b="1" dirty="0">
                <a:solidFill>
                  <a:srgbClr val="789D1F"/>
                </a:solidFill>
                <a:latin typeface="Raleway" panose="020B0503030101060003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Raleway" panose="020B0503030101060003" pitchFamily="34" charset="0"/>
              </a:rPr>
              <a:t>full funding and streamlined implementation of the IIJA to improve efficiencies, safety and environmentally friendly freight transportation. </a:t>
            </a:r>
            <a:endParaRPr lang="en-US" sz="1200" b="1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sz="1400" dirty="0">
              <a:solidFill>
                <a:srgbClr val="000000"/>
              </a:solidFill>
              <a:latin typeface="Raleway" panose="020B0503030101060003" pitchFamily="34" charset="0"/>
            </a:endParaRPr>
          </a:p>
          <a:p>
            <a:pPr marL="342900" indent="-342900">
              <a:buAutoNum type="arabicPeriod"/>
            </a:pPr>
            <a:r>
              <a:rPr lang="en-US" sz="1400" b="1" i="0" u="none" strike="noStrike" baseline="0" dirty="0">
                <a:solidFill>
                  <a:schemeClr val="accent6">
                    <a:lumMod val="60000"/>
                    <a:lumOff val="40000"/>
                  </a:schemeClr>
                </a:solidFill>
                <a:latin typeface="Raleway" panose="020B0503030101060003" pitchFamily="34" charset="0"/>
              </a:rPr>
              <a:t>Preserve</a:t>
            </a:r>
            <a:r>
              <a:rPr lang="en-US" sz="1400" b="1" i="0" u="none" strike="noStrike" baseline="0" dirty="0">
                <a:solidFill>
                  <a:schemeClr val="bg1"/>
                </a:solidFill>
                <a:latin typeface="Raleway" panose="020B0503030101060003" pitchFamily="34" charset="0"/>
              </a:rPr>
              <a:t> balanced economic regulation agains</a:t>
            </a:r>
            <a:r>
              <a:rPr lang="en-US" sz="1400" b="1" dirty="0">
                <a:solidFill>
                  <a:schemeClr val="bg1"/>
                </a:solidFill>
                <a:latin typeface="Raleway" panose="020B0503030101060003" pitchFamily="34" charset="0"/>
              </a:rPr>
              <a:t>t </a:t>
            </a:r>
            <a:r>
              <a:rPr lang="en-US" sz="1400" b="1" i="0" u="none" strike="noStrike" baseline="0" dirty="0">
                <a:solidFill>
                  <a:schemeClr val="bg1"/>
                </a:solidFill>
                <a:latin typeface="Raleway" panose="020B0503030101060003" pitchFamily="34" charset="0"/>
              </a:rPr>
              <a:t>efforts that would adversely impact the railroads' ability to invest now and into the future or the economic regulatory balance established under existing federal law. </a:t>
            </a:r>
          </a:p>
          <a:p>
            <a:pPr marL="342900" indent="-342900">
              <a:buAutoNum type="arabicPeriod"/>
            </a:pPr>
            <a:endParaRPr lang="en-US" sz="1400" b="1" i="0" u="none" strike="noStrike" baseline="0" dirty="0">
              <a:solidFill>
                <a:schemeClr val="bg1"/>
              </a:solidFill>
              <a:latin typeface="Raleway" panose="020B0503030101060003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400" b="1" dirty="0">
                <a:solidFill>
                  <a:srgbClr val="FF8181"/>
                </a:solidFill>
                <a:latin typeface="Raleway" panose="020B0503030101060003" pitchFamily="34" charset="0"/>
              </a:rPr>
              <a:t>Oppose</a:t>
            </a:r>
            <a:r>
              <a:rPr lang="en-US" sz="1400" dirty="0">
                <a:solidFill>
                  <a:srgbClr val="FF1616"/>
                </a:solidFill>
                <a:latin typeface="Raleway" panose="020B0503030101060003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Raleway" panose="020B0503030101060003" pitchFamily="34" charset="0"/>
              </a:rPr>
              <a:t>all efforts to increase truck length or weight limits, including any pilot programs or special exemptions for commodities. </a:t>
            </a:r>
          </a:p>
          <a:p>
            <a:pPr marL="342900" indent="-342900">
              <a:buAutoNum type="arabicPeriod"/>
            </a:pPr>
            <a:endParaRPr lang="en-US" sz="1400" dirty="0">
              <a:solidFill>
                <a:srgbClr val="000000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72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FE124A4-7784-4825-AE31-17ED0FFD6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6"/>
            <a:ext cx="12192000" cy="684164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87C3E5D-634B-4A14-9EAC-DDC18EB5F73A}"/>
              </a:ext>
            </a:extLst>
          </p:cNvPr>
          <p:cNvSpPr txBox="1"/>
          <p:nvPr/>
        </p:nvSpPr>
        <p:spPr>
          <a:xfrm>
            <a:off x="5566571" y="1088831"/>
            <a:ext cx="3740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AF8D2"/>
                </a:solidFill>
                <a:latin typeface="Peace Sans" panose="02000505040000020004" pitchFamily="50" charset="0"/>
              </a:rPr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783DC-EF87-4DB5-9F21-6340D24FE6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35" t="3583" r="4908" b="6086"/>
          <a:stretch/>
        </p:blipFill>
        <p:spPr>
          <a:xfrm>
            <a:off x="3951134" y="2337478"/>
            <a:ext cx="930526" cy="901022"/>
          </a:xfrm>
          <a:prstGeom prst="ellipse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4B66BAC-177F-423F-92DB-915829C0FBAD}"/>
              </a:ext>
            </a:extLst>
          </p:cNvPr>
          <p:cNvSpPr txBox="1"/>
          <p:nvPr/>
        </p:nvSpPr>
        <p:spPr>
          <a:xfrm>
            <a:off x="5308600" y="2556308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FAF8D2"/>
                </a:solidFill>
                <a:effectLst/>
                <a:latin typeface="Raleway" panose="020B0503030101060003" pitchFamily="34" charset="0"/>
              </a:rPr>
              <a:t>@AAR_FreightRail      @</a:t>
            </a:r>
            <a:r>
              <a:rPr lang="en-US" sz="2000" b="1" i="0" u="none" strike="noStrike" dirty="0" err="1">
                <a:solidFill>
                  <a:srgbClr val="FAF8D2"/>
                </a:solidFill>
                <a:effectLst/>
                <a:latin typeface="Raleway" panose="020B0503030101060003" pitchFamily="34" charset="0"/>
              </a:rPr>
              <a:t>ASLRRA</a:t>
            </a:r>
            <a:r>
              <a:rPr lang="en-US" sz="2000" b="1" i="0" u="none" strike="noStrike" dirty="0">
                <a:solidFill>
                  <a:srgbClr val="FAF8D2"/>
                </a:solidFill>
                <a:effectLst/>
                <a:latin typeface="Raleway" panose="020B0503030101060003" pitchFamily="34" charset="0"/>
              </a:rPr>
              <a:t>       #</a:t>
            </a:r>
            <a:r>
              <a:rPr lang="en-US" sz="2000" b="1" i="0" u="none" strike="noStrike" dirty="0" err="1">
                <a:solidFill>
                  <a:srgbClr val="FAF8D2"/>
                </a:solidFill>
                <a:effectLst/>
                <a:latin typeface="Raleway" panose="020B0503030101060003" pitchFamily="34" charset="0"/>
              </a:rPr>
              <a:t>RailDay2022</a:t>
            </a:r>
            <a:endParaRPr lang="en-US" sz="2000" dirty="0">
              <a:solidFill>
                <a:srgbClr val="FAF8D2"/>
              </a:solidFill>
              <a:latin typeface="Raleway" panose="020B0503030101060003" pitchFamily="34" charset="0"/>
            </a:endParaRP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DD56504-5FAB-4EAA-8FC9-225728CA58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65" y="3717188"/>
            <a:ext cx="1218984" cy="12324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F58D0C2-FB6B-45FA-9920-1EB362E3AEF8}"/>
              </a:ext>
            </a:extLst>
          </p:cNvPr>
          <p:cNvSpPr txBox="1"/>
          <p:nvPr/>
        </p:nvSpPr>
        <p:spPr>
          <a:xfrm>
            <a:off x="5308600" y="3901583"/>
            <a:ext cx="558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FAF8D2"/>
                </a:solidFill>
                <a:effectLst/>
                <a:latin typeface="Raleway" panose="020B0503030101060003" pitchFamily="34" charset="0"/>
              </a:rPr>
              <a:t>AAR.org/Railroad-Day</a:t>
            </a:r>
          </a:p>
          <a:p>
            <a:r>
              <a:rPr lang="en-US" sz="2000" b="1" dirty="0">
                <a:solidFill>
                  <a:srgbClr val="FAF8D2"/>
                </a:solidFill>
                <a:latin typeface="Raleway" panose="020B0503030101060003" pitchFamily="34" charset="0"/>
              </a:rPr>
              <a:t>Bi-weekly Newsletter: AAR.org/Signal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D1C93A-1412-432F-8DA4-DBC7066D21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917" y="265031"/>
            <a:ext cx="3346883" cy="240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89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5578D17E48334ABC940A05FBF4EA3B" ma:contentTypeVersion="10" ma:contentTypeDescription="Create a new document." ma:contentTypeScope="" ma:versionID="27389249250e8574e6020a12167eb2df">
  <xsd:schema xmlns:xsd="http://www.w3.org/2001/XMLSchema" xmlns:xs="http://www.w3.org/2001/XMLSchema" xmlns:p="http://schemas.microsoft.com/office/2006/metadata/properties" xmlns:ns3="02e9eac2-c193-4186-a659-a261cd2daee0" targetNamespace="http://schemas.microsoft.com/office/2006/metadata/properties" ma:root="true" ma:fieldsID="24d964fd01a0893db90e1beb51cf704f" ns3:_="">
    <xsd:import namespace="02e9eac2-c193-4186-a659-a261cd2daee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9eac2-c193-4186-a659-a261cd2dae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2F7343-AB58-45F8-A067-87CEFE5023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3E0329-6DF1-4FF7-A136-7FACC5B3CC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5EB6CA-437D-4742-A213-635AD30F4F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e9eac2-c193-4186-a659-a261cd2dae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10246</TotalTime>
  <Words>114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Peace Sans</vt:lpstr>
      <vt:lpstr>Arial</vt:lpstr>
      <vt:lpstr>Raleway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Railroad Day(s) on Capitol Hill </dc:title>
  <dc:creator>Tom Lynch</dc:creator>
  <cp:lastModifiedBy>Amy Krouse</cp:lastModifiedBy>
  <cp:revision>13</cp:revision>
  <dcterms:created xsi:type="dcterms:W3CDTF">2021-03-23T22:21:02Z</dcterms:created>
  <dcterms:modified xsi:type="dcterms:W3CDTF">2022-02-28T19:14:26Z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0x0101002C5578D17E48334ABC940A05FBF4EA3B</vt:lpwstr>
  </property>
</Properties>
</file>